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60" r:id="rId4"/>
    <p:sldId id="262" r:id="rId5"/>
    <p:sldId id="257" r:id="rId6"/>
    <p:sldId id="258" r:id="rId7"/>
    <p:sldId id="261" r:id="rId8"/>
    <p:sldId id="273" r:id="rId9"/>
    <p:sldId id="263" r:id="rId10"/>
    <p:sldId id="268" r:id="rId11"/>
    <p:sldId id="259" r:id="rId12"/>
    <p:sldId id="269" r:id="rId13"/>
    <p:sldId id="272" r:id="rId14"/>
    <p:sldId id="270" r:id="rId15"/>
    <p:sldId id="274" r:id="rId16"/>
  </p:sldIdLst>
  <p:sldSz cx="12192000" cy="6858000"/>
  <p:notesSz cx="6858000" cy="9144000"/>
  <p:embeddedFontLst>
    <p:embeddedFont>
      <p:font typeface="腾祥倩影简" panose="01010104010101010101" charset="-122"/>
      <p:regular r:id="rId20"/>
    </p:embeddedFont>
    <p:embeddedFont>
      <p:font typeface="楷体" panose="02010609060101010101" charset="-122"/>
      <p:regular r:id="rId21"/>
    </p:embeddedFont>
    <p:embeddedFont>
      <p:font typeface="黑体" panose="02010609060101010101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/>
          <a:stretch>
            <a:fillRect/>
          </a:stretch>
        </p:blipFill>
        <p:spPr bwMode="auto">
          <a:xfrm>
            <a:off x="3943350" y="0"/>
            <a:ext cx="824865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066800" y="3001963"/>
            <a:ext cx="7086600" cy="1009650"/>
          </a:xfrm>
        </p:spPr>
        <p:txBody>
          <a:bodyPr anchor="b"/>
          <a:lstStyle>
            <a:lvl1pPr algn="dist">
              <a:defRPr sz="6600" b="1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6800" y="4110038"/>
            <a:ext cx="7086600" cy="400050"/>
          </a:xfrm>
        </p:spPr>
        <p:txBody>
          <a:bodyPr/>
          <a:lstStyle>
            <a:lvl1pPr marL="0" indent="0" algn="dist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4C7EC-3864-4DFA-9C4F-BA84902ED8E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648DD-9623-472C-96DD-1175BA2CD2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/>
          <a:stretch>
            <a:fillRect/>
          </a:stretch>
        </p:blipFill>
        <p:spPr bwMode="auto">
          <a:xfrm flipH="1">
            <a:off x="0" y="0"/>
            <a:ext cx="5505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133600" y="551543"/>
            <a:ext cx="92202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813" y="3957638"/>
            <a:ext cx="4294187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EED9B-1E2B-410C-A429-C9788FE2E9E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136B0-6AE1-4AF4-AEFD-DC4EE075876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813" y="3957638"/>
            <a:ext cx="4294187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8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7100" y="2986089"/>
            <a:ext cx="5257800" cy="1030286"/>
          </a:xfrm>
        </p:spPr>
        <p:txBody>
          <a:bodyPr anchor="b"/>
          <a:lstStyle>
            <a:lvl1pPr algn="dist">
              <a:defRPr sz="54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60750" y="4043364"/>
            <a:ext cx="5257800" cy="558800"/>
          </a:xfrm>
        </p:spPr>
        <p:txBody>
          <a:bodyPr/>
          <a:lstStyle>
            <a:lvl1pPr marL="0" indent="0" algn="dist">
              <a:buNone/>
              <a:defRPr sz="1800" b="1">
                <a:solidFill>
                  <a:srgbClr val="5590F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ECDF4-EA12-4648-BE94-7B97BF86115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0CA77-BC88-47D3-A118-FD811C81F66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813" y="3957638"/>
            <a:ext cx="4294187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B8A04-B08D-4FFA-B102-CA9B773B3D8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E92D1-789C-4A20-908B-CC84B7CFE7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68475"/>
            <a:ext cx="5157787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68475"/>
            <a:ext cx="5183188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E0C06-0953-44E6-B824-D92B461FA3D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04590-CEF3-4BED-A8C0-67539C3316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0"/>
          <a:stretch>
            <a:fillRect/>
          </a:stretch>
        </p:blipFill>
        <p:spPr bwMode="auto">
          <a:xfrm>
            <a:off x="0" y="-12700"/>
            <a:ext cx="121920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0"/>
          <a:stretch>
            <a:fillRect/>
          </a:stretch>
        </p:blipFill>
        <p:spPr bwMode="auto">
          <a:xfrm rot="10800000">
            <a:off x="0" y="3771900"/>
            <a:ext cx="121920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71850" y="2565401"/>
            <a:ext cx="5448300" cy="1015998"/>
          </a:xfrm>
        </p:spPr>
        <p:txBody>
          <a:bodyPr/>
          <a:lstStyle>
            <a:lvl1pPr algn="dist">
              <a:defRPr sz="6600" b="1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9E51D-11D5-4B6E-9D4C-54103ADA28F4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85A8F-FD54-4D6F-AA5B-DBD0697A66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7CA80-8675-4300-A1F0-22CF8ADCB1E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6B10B-8180-4EFF-A09A-3A3764C34D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A2EB3-B096-4E2E-88E6-2F02CD53C3B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E8E90-4298-4F8E-ADFF-637E3AF4A7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29850" y="365125"/>
            <a:ext cx="1123950" cy="5811838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258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95B34-ABC8-4685-B51E-8A9DD6CD78E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28B6F-7207-41CF-9A2B-B88A70EDD03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33E4B0A-A149-4795-BA35-FA134CFDF8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935AA7-826E-4146-8997-DAC786B1FE99}" type="slidenum">
              <a:rPr lang="zh-CN" altLang="en-US"/>
            </a:fld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rgbClr val="5590F9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5590F9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5590F9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590F9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590F9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590F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latin typeface="腾祥倩影简" panose="01010104010101010101" charset="-122"/>
                <a:ea typeface="腾祥倩影简" panose="01010104010101010101" charset="-122"/>
              </a:rPr>
              <a:t> </a:t>
            </a:r>
            <a:endParaRPr lang="en-US" altLang="zh-CN">
              <a:latin typeface="腾祥倩影简" panose="01010104010101010101" charset="-122"/>
              <a:ea typeface="腾祥倩影简" panose="0101010401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                          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a68fdf0f97b1d93ee36ab12962e70b67e49dde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29845"/>
            <a:ext cx="12190095" cy="69170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815070" y="4438015"/>
            <a:ext cx="7658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张黛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金庸作品历史年代表：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720" y="1349375"/>
            <a:ext cx="11054080" cy="5182870"/>
          </a:xfrm>
        </p:spPr>
        <p:txBody>
          <a:bodyPr>
            <a:normAutofit fontScale="90000"/>
          </a:bodyPr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1、《越女剑》——春秋 </a:t>
            </a:r>
            <a:endParaRPr lang="zh-CN" altLang="en-US"/>
          </a:p>
          <a:p>
            <a:r>
              <a:rPr lang="zh-CN" altLang="en-US"/>
              <a:t>2、《天龙八部》——北宋 </a:t>
            </a:r>
            <a:endParaRPr lang="zh-CN" altLang="en-US"/>
          </a:p>
          <a:p>
            <a:r>
              <a:rPr lang="zh-CN" altLang="en-US"/>
              <a:t>3、《射雕英雄传》——南宋 </a:t>
            </a:r>
            <a:endParaRPr lang="zh-CN" altLang="en-US"/>
          </a:p>
          <a:p>
            <a:r>
              <a:rPr lang="zh-CN" altLang="en-US"/>
              <a:t>4、《神雕侠侣》——南宋 </a:t>
            </a:r>
            <a:endParaRPr lang="zh-CN" altLang="en-US"/>
          </a:p>
          <a:p>
            <a:r>
              <a:rPr lang="zh-CN" altLang="en-US"/>
              <a:t>5、《倚天屠龙记》——元末 </a:t>
            </a:r>
            <a:endParaRPr lang="zh-CN" altLang="en-US"/>
          </a:p>
          <a:p>
            <a:r>
              <a:rPr lang="zh-CN" altLang="en-US"/>
              <a:t>6、《碧血剑》——明末 </a:t>
            </a:r>
            <a:endParaRPr lang="zh-CN" altLang="en-US"/>
          </a:p>
          <a:p>
            <a:r>
              <a:rPr lang="zh-CN" altLang="en-US"/>
              <a:t>7、《鹿鼎记》——清康熙年间 </a:t>
            </a:r>
            <a:endParaRPr lang="zh-CN" altLang="en-US"/>
          </a:p>
          <a:p>
            <a:r>
              <a:rPr lang="zh-CN" altLang="en-US"/>
              <a:t>8、《书剑恩仇录》——清乾隆年间 </a:t>
            </a:r>
            <a:endParaRPr lang="zh-CN" altLang="en-US"/>
          </a:p>
          <a:p>
            <a:r>
              <a:rPr lang="zh-CN" altLang="en-US"/>
              <a:t>9、《飞狐外传》——清乾隆年间 </a:t>
            </a:r>
            <a:endParaRPr lang="zh-CN" altLang="en-US"/>
          </a:p>
          <a:p>
            <a:r>
              <a:rPr lang="zh-CN" altLang="en-US"/>
              <a:t>10、《雪山飞狐》——清乾隆年间 </a:t>
            </a:r>
            <a:endParaRPr lang="zh-CN" altLang="en-US"/>
          </a:p>
          <a:p>
            <a:r>
              <a:rPr lang="zh-CN" altLang="en-US"/>
              <a:t>11、《鸳鸯刀》——大约为清乾隆年间 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飞雪连天射白鹿，笑书神侠倚碧鸳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他们分别是《 飞狐外传》（1960年）、《 雪山飞狐》（1959年）、《 连城诀》（1963年）、《 天龙八部》（1963年）、《 射雕英雄传》（1957年）、《 白马啸西风》（1961年）、《 鹿鼎记》（1969年）、《 笑傲江湖》（1967年）、《 书剑恩仇录》（1955年）、《 神雕侠侣》（1959年）、《 侠客行》（1965年）、《 倚天屠龙记》（1961年）、《 碧血剑》（1956年）《 鸳鸯刀》（1961年）、《 越女剑》（短篇小说）（1970年）。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金庸笔下经典人物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郭靖侠义人生路  黄蓉人间逍遥游  黄药师自我局限    梅超风出入邪门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老顽童百岁成人  杨过黯然最销魂  郭芙不知心里事    李莫愁死不知情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绝情谷主公孙止  裘千尺自掘深渊  胡斐不通世间事    商老太铁厅烈火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马春花任性迷情  南兰一生梦未成  何人识得张无忌     周芷若抱负远大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灭绝师太心乖戾  谢逊忏悔向新生  狄云素心无处安     花铁干生死关头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虚竹子人性闪光  段延庆面目全非   岳老三名人无名    慕容复人生如梦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丁春秋自撰春秋  康敏畸恋碎花衣   石破天石破天惊     白自在自大成狂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史小翠不让须眉  无主游魂丁不四    梅芳姑孤芳凄绝    叮叮当当悦耳声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令狐冲笑傲江湖  岳不群君子两面   任我行行之不远     岳灵珊人间献祭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仪琳可爱更可怜  江南四友徒悲叹   小玄子半开生面     陈近南英雄末路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著名武侠作者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315" y="1970405"/>
            <a:ext cx="4381500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古龙，（1938-1985），原名熊耀华，出生于香港，祖籍江西南昌。一代大侠，江湖文豪，古龙的作品和人生，都在演绎他永恒的主题：勇气、侠义、爱与宽容。著名作品《 绝代双骄》《小李飞刀》《 楚留香》《陆小凤》《七种武器》等。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0125" y="711200"/>
            <a:ext cx="3705225" cy="4146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4800" b="1" i="1">
                <a:latin typeface="楷体" panose="02010609060101010101" charset="-122"/>
                <a:ea typeface="楷体" panose="02010609060101010101" charset="-122"/>
              </a:rPr>
              <a:t>多读武侠作品，多品味江湖人生</a:t>
            </a:r>
            <a:endParaRPr lang="zh-CN" altLang="en-US" sz="4800" b="1" i="1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endParaRPr lang="zh-CN" altLang="en-US" sz="4800" b="1" i="1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 sz="4800" b="1" i="1">
                <a:latin typeface="楷体" panose="02010609060101010101" charset="-122"/>
                <a:ea typeface="楷体" panose="02010609060101010101" charset="-122"/>
              </a:rPr>
              <a:t>          谢谢</a:t>
            </a:r>
            <a:endParaRPr lang="zh-CN" altLang="en-US" sz="4800" b="1" i="1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作者简介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236720" cy="4351655"/>
          </a:xfrm>
        </p:spPr>
        <p:txBody>
          <a:bodyPr/>
          <a:p>
            <a:r>
              <a:rPr lang="zh-CN" altLang="en-US"/>
              <a:t>金庸，原名查良镛，1924年3月10日生人，华人最知名的武侠小说作家、新闻学家、企业家、政治评论家和社会活动家。金庸与古龙、梁羽生并称为中国武侠小说三大宗师。著有“飞雪连天射白鹿，笑书神侠倚碧鸳”及《越女剑》等15部武侠小说，作品脍炙人口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6560" y="1033780"/>
            <a:ext cx="4495165" cy="4790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武侠小说至尊地位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          </a:t>
            </a:r>
            <a:r>
              <a:rPr lang="zh-CN" altLang="en-US"/>
              <a:t>《射雕英雄传》，它借用“靖康之变”，是“ 射雕三部曲”之一，下接《 神雕侠侣》《 倚天屠龙记》。这部小说历史背景突出，场景纷繁，气势宏伟，具有鲜明的“英雄史诗”风格；在人物创造与情节安排上，它打破了传统武侠小说一味传奇，将人物作为情节附庸的模式，坚持以创造个性化的人物形象为中心，坚持人物统帅故事，按照人物性格的发展需要及其内在可能性、必然性来设置情节，从而使这部小说达到了事虽奇人却真的妙境。本书最初连载于1957—1959年的《 香港商报》。《射雕英雄传》现收录在《 金庸作品集》中。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8060" cy="1062990"/>
          </a:xfrm>
        </p:spPr>
        <p:txBody>
          <a:bodyPr/>
          <a:p>
            <a:r>
              <a:rPr lang="zh-CN" altLang="en-US">
                <a:latin typeface="腾祥倩影简" panose="01010104010101010101" charset="-122"/>
                <a:ea typeface="腾祥倩影简" panose="01010104010101010101" charset="-122"/>
              </a:rPr>
              <a:t>人物角色</a:t>
            </a:r>
            <a:endParaRPr lang="zh-CN" altLang="en-US">
              <a:latin typeface="腾祥倩影简" panose="01010104010101010101" charset="-122"/>
              <a:ea typeface="腾祥倩影简" panose="0101010401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5" y="1428115"/>
            <a:ext cx="12080240" cy="5473700"/>
          </a:xfrm>
        </p:spPr>
        <p:txBody>
          <a:bodyPr/>
          <a:p>
            <a:pPr marL="0" indent="0">
              <a:buNone/>
            </a:pPr>
            <a:r>
              <a:rPr lang="en-US" altLang="zh-CN"/>
              <a:t>      </a:t>
            </a:r>
            <a:r>
              <a:rPr lang="zh-CN" altLang="en-US"/>
              <a:t>郭靖                               黄蓉                                   杨康                               穆念慈</a:t>
            </a:r>
            <a:endParaRPr lang="zh-CN" altLang="en-US"/>
          </a:p>
        </p:txBody>
      </p:sp>
      <p:pic>
        <p:nvPicPr>
          <p:cNvPr id="5" name="图片 4" descr="17-23-25-25-9120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0205" y="2122805"/>
            <a:ext cx="3092450" cy="4084320"/>
          </a:xfrm>
          <a:prstGeom prst="rect">
            <a:avLst/>
          </a:prstGeom>
        </p:spPr>
      </p:pic>
      <p:pic>
        <p:nvPicPr>
          <p:cNvPr id="6" name="图片 5" descr="3b58fc6cb97d4819a3bc9fbc97a5ef4f_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" y="2152015"/>
            <a:ext cx="2901950" cy="4083685"/>
          </a:xfrm>
          <a:prstGeom prst="rect">
            <a:avLst/>
          </a:prstGeom>
        </p:spPr>
      </p:pic>
      <p:pic>
        <p:nvPicPr>
          <p:cNvPr id="7" name="图片 6" descr="181952715300847820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55" y="2152650"/>
            <a:ext cx="3154045" cy="4083685"/>
          </a:xfrm>
          <a:prstGeom prst="rect">
            <a:avLst/>
          </a:prstGeom>
        </p:spPr>
      </p:pic>
      <p:pic>
        <p:nvPicPr>
          <p:cNvPr id="8" name="图片 7" descr="80931284675827466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0" y="2152650"/>
            <a:ext cx="3049905" cy="40843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240" y="365125"/>
            <a:ext cx="10830560" cy="746760"/>
          </a:xfrm>
        </p:spPr>
        <p:txBody>
          <a:bodyPr>
            <a:normAutofit/>
          </a:bodyPr>
          <a:p>
            <a:r>
              <a:rPr lang="zh-CN" altLang="en-US"/>
              <a:t>南帝北丐东邪西毒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165" y="2072640"/>
            <a:ext cx="3146425" cy="480123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260" y="2072640"/>
            <a:ext cx="3164205" cy="48012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570" y="2072640"/>
            <a:ext cx="2867025" cy="48012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765" y="2073910"/>
            <a:ext cx="3392805" cy="47999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635" y="956945"/>
            <a:ext cx="1142365" cy="681355"/>
          </a:xfrm>
        </p:spPr>
        <p:txBody>
          <a:bodyPr/>
          <a:p>
            <a:r>
              <a:rPr lang="zh-CN" altLang="en-US"/>
              <a:t>人物关系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6490" y="-23495"/>
            <a:ext cx="7865745" cy="6904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三条线索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民族线  靖康之耻  郭杨二人名字就体现了一种民族意识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江湖线  一个波澜壮阔的江湖世界，铁血丹青，侠骨柔情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个人线   郭靖为主线，郭靖黄蓉爱情为闪光点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侠与义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有一个词叫做侠义，侠与义在本书中表现的酣畅淋漓。侠之大者，非限于路见不平拔刀相助的胆识，而是国家兴亡匹夫有责的气概。郭靖之所以被称为大侠，不是因为他盖世的武功，而是他的民族大义。再看杨康，尽管他也很强，但他见利忘义，认贼作父，不仅没有侠者风范，更丧失了做人的道义。</a:t>
            </a:r>
            <a:endParaRPr lang="zh-CN" altLang="en-US"/>
          </a:p>
        </p:txBody>
      </p:sp>
      <p:pic>
        <p:nvPicPr>
          <p:cNvPr id="4" name="图片 3" descr="3b58fc6cb97d4819a3bc9fbc97a5ef4f_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915" y="3719195"/>
            <a:ext cx="3950335" cy="2656205"/>
          </a:xfrm>
          <a:prstGeom prst="rect">
            <a:avLst/>
          </a:prstGeom>
        </p:spPr>
      </p:pic>
      <p:pic>
        <p:nvPicPr>
          <p:cNvPr id="5" name="图片 4" descr="181952715300847820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310" y="3719195"/>
            <a:ext cx="3975735" cy="26562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武穆遗书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117975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《武穆遗书》应出自金庸的杜撰，在《射雕英雄传》里，金国王爷为争夺《武穆遗书》，学习里面的兵法称霸中原而大动干戈。但在真实的历史中可能不存在。</a:t>
            </a:r>
            <a:endParaRPr lang="zh-CN" altLang="en-US"/>
          </a:p>
        </p:txBody>
      </p:sp>
      <p:pic>
        <p:nvPicPr>
          <p:cNvPr id="4" name="图片 3" descr="20140224142926-31462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6175" y="167640"/>
            <a:ext cx="6731635" cy="5332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46"/>
</p:tagLst>
</file>

<file path=ppt/tags/tag10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46"/>
</p:tagLst>
</file>

<file path=ppt/tags/tag11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46"/>
</p:tagLst>
</file>

<file path=ppt/tags/tag12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46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46"/>
</p:tagLst>
</file>

<file path=ppt/tags/tag14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46"/>
</p:tagLst>
</file>

<file path=ppt/tags/tag15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46"/>
</p:tagLst>
</file>

<file path=ppt/tags/tag16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46"/>
</p:tagLst>
</file>

<file path=ppt/tags/tag17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46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46"/>
</p:tagLst>
</file>

<file path=ppt/tags/tag3.xml><?xml version="1.0" encoding="utf-8"?>
<p:tagLst xmlns:p="http://schemas.openxmlformats.org/presentationml/2006/main">
  <p:tag name="KSO_WM_TEMPLATE_CATEGORY" val="basetag"/>
  <p:tag name="KSO_WM_TEMPLATE_INDEX" val="20163646"/>
  <p:tag name="KSO_WM_TAG_VERSION" val="1.0"/>
  <p:tag name="KSO_WM_TEMPLATE_THUMBS_INDEX" val="1、2、5、6、7、8、9、12、18、22、24、29、34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46"/>
</p:tagLst>
</file>

<file path=ppt/tags/tag5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46"/>
</p:tagLst>
</file>

<file path=ppt/tags/tag6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46"/>
</p:tagLst>
</file>

<file path=ppt/tags/tag7.xml><?xml version="1.0" encoding="utf-8"?>
<p:tagLst xmlns:p="http://schemas.openxmlformats.org/presentationml/2006/main">
  <p:tag name="KSO_WM_TEMPLATE_CATEGORY" val="basetag"/>
  <p:tag name="KSO_WM_TEMPLATE_INDEX" val="20163646"/>
</p:tagLst>
</file>

<file path=ppt/tags/tag8.xml><?xml version="1.0" encoding="utf-8"?>
<p:tagLst xmlns:p="http://schemas.openxmlformats.org/presentationml/2006/main">
  <p:tag name="KSO_WM_TEMPLATE_CATEGORY" val="basetag"/>
  <p:tag name="KSO_WM_TEMPLATE_INDEX" val="20163646"/>
</p:tagLst>
</file>

<file path=ppt/tags/tag9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46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1775</Words>
  <Application>WPS 演示</Application>
  <PresentationFormat>宽屏</PresentationFormat>
  <Paragraphs>77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Calibri Light</vt:lpstr>
      <vt:lpstr>腾祥倩影简</vt:lpstr>
      <vt:lpstr>楷体</vt:lpstr>
      <vt:lpstr>微软雅黑</vt:lpstr>
      <vt:lpstr>Arial Unicode MS</vt:lpstr>
      <vt:lpstr>黑体</vt:lpstr>
      <vt:lpstr>Calibri</vt:lpstr>
      <vt:lpstr>1_Office 主题</vt:lpstr>
      <vt:lpstr>PowerPoint 演示文稿</vt:lpstr>
      <vt:lpstr>作者简介</vt:lpstr>
      <vt:lpstr>武侠小说至尊地位</vt:lpstr>
      <vt:lpstr>人物角色</vt:lpstr>
      <vt:lpstr>南帝北丐东邪西毒</vt:lpstr>
      <vt:lpstr>人物关系</vt:lpstr>
      <vt:lpstr>PowerPoint 演示文稿</vt:lpstr>
      <vt:lpstr>PowerPoint 演示文稿</vt:lpstr>
      <vt:lpstr>PowerPoint 演示文稿</vt:lpstr>
      <vt:lpstr>金庸作品历史年代表：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daidai</cp:lastModifiedBy>
  <cp:revision>3</cp:revision>
  <dcterms:created xsi:type="dcterms:W3CDTF">2015-05-05T08:02:00Z</dcterms:created>
  <dcterms:modified xsi:type="dcterms:W3CDTF">2018-02-28T10:50:50Z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